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4" r:id="rId1"/>
  </p:sldMasterIdLst>
  <p:notesMasterIdLst>
    <p:notesMasterId r:id="rId13"/>
  </p:notesMasterIdLst>
  <p:handoutMasterIdLst>
    <p:handoutMasterId r:id="rId14"/>
  </p:handoutMasterIdLst>
  <p:sldIdLst>
    <p:sldId id="268" r:id="rId2"/>
    <p:sldId id="269" r:id="rId3"/>
    <p:sldId id="270" r:id="rId4"/>
    <p:sldId id="271" r:id="rId5"/>
    <p:sldId id="272" r:id="rId6"/>
    <p:sldId id="273" r:id="rId7"/>
    <p:sldId id="274" r:id="rId8"/>
    <p:sldId id="275" r:id="rId9"/>
    <p:sldId id="276" r:id="rId10"/>
    <p:sldId id="277" r:id="rId11"/>
    <p:sldId id="278" r:id="rId12"/>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84">
          <p15:clr>
            <a:srgbClr val="A4A3A4"/>
          </p15:clr>
        </p15:guide>
        <p15:guide id="3" orient="horz" pos="3792">
          <p15:clr>
            <a:srgbClr val="A4A3A4"/>
          </p15:clr>
        </p15:guide>
        <p15:guide id="4" pos="959">
          <p15:clr>
            <a:srgbClr val="A4A3A4"/>
          </p15:clr>
        </p15:guide>
        <p15:guide id="5" pos="671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101" d="100"/>
          <a:sy n="101" d="100"/>
        </p:scale>
        <p:origin x="421" y="37"/>
      </p:cViewPr>
      <p:guideLst>
        <p:guide orient="horz" pos="2160"/>
        <p:guide orient="horz" pos="384"/>
        <p:guide orient="horz" pos="3792"/>
        <p:guide pos="959"/>
        <p:guide pos="6719"/>
      </p:guideLst>
    </p:cSldViewPr>
  </p:slideViewPr>
  <p:notesTextViewPr>
    <p:cViewPr>
      <p:scale>
        <a:sx n="100" d="100"/>
        <a:sy n="100" d="100"/>
      </p:scale>
      <p:origin x="0" y="0"/>
    </p:cViewPr>
  </p:notesTextViewPr>
  <p:notesViewPr>
    <p:cSldViewPr showGuides="1">
      <p:cViewPr varScale="1">
        <p:scale>
          <a:sx n="76" d="100"/>
          <a:sy n="76" d="100"/>
        </p:scale>
        <p:origin x="2538"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A74EB7-856E-45FD-83F0-5F7C6F3E4372}" type="datetimeFigureOut">
              <a:rPr lang="en-US"/>
              <a:t>1/7/2021</a:t>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4886E15-F82A-4596-A46C-375C6D3981E1}" type="slidenum">
              <a:rPr/>
              <a:t>‹#›</a:t>
            </a:fld>
            <a:endParaRPr dirty="0"/>
          </a:p>
        </p:txBody>
      </p:sp>
    </p:spTree>
    <p:extLst>
      <p:ext uri="{BB962C8B-B14F-4D97-AF65-F5344CB8AC3E}">
        <p14:creationId xmlns:p14="http://schemas.microsoft.com/office/powerpoint/2010/main" val="86830810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1B0E40-8125-41F8-BB6C-139D8D531A4F}" type="datetimeFigureOut">
              <a:rPr lang="en-US"/>
              <a:t>1/7/2021</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F105DB2-FD3E-441D-8B7E-7AE83ECE27B3}" type="slidenum">
              <a:rPr/>
              <a:t>‹#›</a:t>
            </a:fld>
            <a:endParaRPr dirty="0"/>
          </a:p>
        </p:txBody>
      </p:sp>
    </p:spTree>
    <p:extLst>
      <p:ext uri="{BB962C8B-B14F-4D97-AF65-F5344CB8AC3E}">
        <p14:creationId xmlns:p14="http://schemas.microsoft.com/office/powerpoint/2010/main" val="28947205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105DB2-FD3E-441D-8B7E-7AE83ECE27B3}" type="slidenum">
              <a:rPr lang="en-US" smtClean="0"/>
              <a:t>1</a:t>
            </a:fld>
            <a:endParaRPr lang="en-US" dirty="0"/>
          </a:p>
        </p:txBody>
      </p:sp>
    </p:spTree>
    <p:extLst>
      <p:ext uri="{BB962C8B-B14F-4D97-AF65-F5344CB8AC3E}">
        <p14:creationId xmlns:p14="http://schemas.microsoft.com/office/powerpoint/2010/main" val="4085276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2</a:t>
            </a:fld>
            <a:endParaRPr lang="en-US" dirty="0"/>
          </a:p>
        </p:txBody>
      </p:sp>
    </p:spTree>
    <p:extLst>
      <p:ext uri="{BB962C8B-B14F-4D97-AF65-F5344CB8AC3E}">
        <p14:creationId xmlns:p14="http://schemas.microsoft.com/office/powerpoint/2010/main" val="2725600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3</a:t>
            </a:fld>
            <a:endParaRPr lang="en-US" dirty="0"/>
          </a:p>
        </p:txBody>
      </p:sp>
    </p:spTree>
    <p:extLst>
      <p:ext uri="{BB962C8B-B14F-4D97-AF65-F5344CB8AC3E}">
        <p14:creationId xmlns:p14="http://schemas.microsoft.com/office/powerpoint/2010/main" val="35464439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4</a:t>
            </a:fld>
            <a:endParaRPr lang="en-US" dirty="0"/>
          </a:p>
        </p:txBody>
      </p:sp>
    </p:spTree>
    <p:extLst>
      <p:ext uri="{BB962C8B-B14F-4D97-AF65-F5344CB8AC3E}">
        <p14:creationId xmlns:p14="http://schemas.microsoft.com/office/powerpoint/2010/main" val="28057302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5</a:t>
            </a:fld>
            <a:endParaRPr lang="en-US" dirty="0"/>
          </a:p>
        </p:txBody>
      </p:sp>
    </p:spTree>
    <p:extLst>
      <p:ext uri="{BB962C8B-B14F-4D97-AF65-F5344CB8AC3E}">
        <p14:creationId xmlns:p14="http://schemas.microsoft.com/office/powerpoint/2010/main" val="1965874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6</a:t>
            </a:fld>
            <a:endParaRPr lang="en-US" dirty="0"/>
          </a:p>
        </p:txBody>
      </p:sp>
    </p:spTree>
    <p:extLst>
      <p:ext uri="{BB962C8B-B14F-4D97-AF65-F5344CB8AC3E}">
        <p14:creationId xmlns:p14="http://schemas.microsoft.com/office/powerpoint/2010/main" val="14004894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7</a:t>
            </a:fld>
            <a:endParaRPr lang="en-US" dirty="0"/>
          </a:p>
        </p:txBody>
      </p:sp>
    </p:spTree>
    <p:extLst>
      <p:ext uri="{BB962C8B-B14F-4D97-AF65-F5344CB8AC3E}">
        <p14:creationId xmlns:p14="http://schemas.microsoft.com/office/powerpoint/2010/main" val="11693456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8</a:t>
            </a:fld>
            <a:endParaRPr lang="en-US" dirty="0"/>
          </a:p>
        </p:txBody>
      </p:sp>
    </p:spTree>
    <p:extLst>
      <p:ext uri="{BB962C8B-B14F-4D97-AF65-F5344CB8AC3E}">
        <p14:creationId xmlns:p14="http://schemas.microsoft.com/office/powerpoint/2010/main" val="3358315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title block"/>
          <p:cNvSpPr/>
          <p:nvPr/>
        </p:nvSpPr>
        <p:spPr bwMode="invGray">
          <a:xfrm>
            <a:off x="1141413" y="1600200"/>
            <a:ext cx="11047412" cy="32766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nvGrpSpPr>
          <p:cNvPr id="7" name="top graphic"/>
          <p:cNvGrpSpPr/>
          <p:nvPr/>
        </p:nvGrpSpPr>
        <p:grpSpPr>
          <a:xfrm>
            <a:off x="1279" y="0"/>
            <a:ext cx="12188952" cy="429768"/>
            <a:chOff x="1279" y="0"/>
            <a:chExt cx="12188952" cy="429768"/>
          </a:xfrm>
        </p:grpSpPr>
        <p:sp>
          <p:nvSpPr>
            <p:cNvPr id="8" name="Rectangle 7"/>
            <p:cNvSpPr/>
            <p:nvPr/>
          </p:nvSpPr>
          <p:spPr>
            <a:xfrm>
              <a:off x="1279" y="0"/>
              <a:ext cx="12188952" cy="228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228600"/>
              <a:ext cx="12188952" cy="2011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0" name="Rectangle 9"/>
            <p:cNvSpPr/>
            <p:nvPr/>
          </p:nvSpPr>
          <p:spPr>
            <a:xfrm>
              <a:off x="1279" y="306324"/>
              <a:ext cx="12188952"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grpSp>
        <p:nvGrpSpPr>
          <p:cNvPr id="23" name="bottom graphic"/>
          <p:cNvGrpSpPr/>
          <p:nvPr/>
        </p:nvGrpSpPr>
        <p:grpSpPr>
          <a:xfrm>
            <a:off x="0" y="6080760"/>
            <a:ext cx="12190231" cy="777240"/>
            <a:chOff x="0" y="6080760"/>
            <a:chExt cx="12190231" cy="777240"/>
          </a:xfrm>
        </p:grpSpPr>
        <p:sp>
          <p:nvSpPr>
            <p:cNvPr id="13" name="Rectangle 12"/>
            <p:cNvSpPr/>
            <p:nvPr/>
          </p:nvSpPr>
          <p:spPr>
            <a:xfrm>
              <a:off x="0" y="6217920"/>
              <a:ext cx="12188825" cy="64008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14" name="Rectangle 13"/>
            <p:cNvSpPr/>
            <p:nvPr/>
          </p:nvSpPr>
          <p:spPr>
            <a:xfrm>
              <a:off x="1279" y="60807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5" name="Rectangle 14"/>
            <p:cNvSpPr/>
            <p:nvPr/>
          </p:nvSpPr>
          <p:spPr>
            <a:xfrm>
              <a:off x="1279" y="6172200"/>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2" name="Title 1"/>
          <p:cNvSpPr>
            <a:spLocks noGrp="1"/>
          </p:cNvSpPr>
          <p:nvPr>
            <p:ph type="ctrTitle"/>
          </p:nvPr>
        </p:nvSpPr>
        <p:spPr bwMode="invGray">
          <a:xfrm>
            <a:off x="1522414" y="1905000"/>
            <a:ext cx="9143998" cy="2667000"/>
          </a:xfrm>
        </p:spPr>
        <p:txBody>
          <a:bodyPr anchor="b">
            <a:normAutofit/>
          </a:bodyPr>
          <a:lstStyle>
            <a:lvl1pPr>
              <a:lnSpc>
                <a:spcPct val="80000"/>
              </a:lnSpc>
              <a:defRPr sz="6600">
                <a:solidFill>
                  <a:schemeClr val="bg1"/>
                </a:solidFill>
                <a:effectLst>
                  <a:outerShdw blurRad="88900" algn="ctr" rotWithShape="0">
                    <a:prstClr val="black">
                      <a:alpha val="35000"/>
                    </a:prstClr>
                  </a:outerShdw>
                </a:effectLst>
              </a:defRPr>
            </a:lvl1pPr>
          </a:lstStyle>
          <a:p>
            <a:r>
              <a:rPr lang="en-US"/>
              <a:t>Click to edit Master title style</a:t>
            </a:r>
            <a:endParaRPr dirty="0"/>
          </a:p>
        </p:txBody>
      </p:sp>
      <p:sp>
        <p:nvSpPr>
          <p:cNvPr id="3" name="Subtitle 2"/>
          <p:cNvSpPr>
            <a:spLocks noGrp="1"/>
          </p:cNvSpPr>
          <p:nvPr>
            <p:ph type="subTitle" idx="1"/>
          </p:nvPr>
        </p:nvSpPr>
        <p:spPr>
          <a:xfrm>
            <a:off x="1522413" y="5029200"/>
            <a:ext cx="8229598" cy="838200"/>
          </a:xfrm>
        </p:spPr>
        <p:txBody>
          <a:bodyPr/>
          <a:lstStyle>
            <a:lvl1pPr marL="0" indent="0" algn="l">
              <a:lnSpc>
                <a:spcPct val="90000"/>
              </a:lnSpc>
              <a:spcBef>
                <a:spcPts val="0"/>
              </a:spcBef>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21" name="Footer Placeholder 20"/>
          <p:cNvSpPr>
            <a:spLocks noGrp="1"/>
          </p:cNvSpPr>
          <p:nvPr>
            <p:ph type="ftr" sz="quarter" idx="11"/>
          </p:nvPr>
        </p:nvSpPr>
        <p:spPr/>
        <p:txBody>
          <a:bodyPr/>
          <a:lstStyle/>
          <a:p>
            <a:r>
              <a:rPr lang="en-US" dirty="0"/>
              <a:t>Add a footer</a:t>
            </a:r>
          </a:p>
        </p:txBody>
      </p:sp>
      <p:sp>
        <p:nvSpPr>
          <p:cNvPr id="20" name="Date Placeholder 19"/>
          <p:cNvSpPr>
            <a:spLocks noGrp="1"/>
          </p:cNvSpPr>
          <p:nvPr>
            <p:ph type="dt" sz="half" idx="10"/>
          </p:nvPr>
        </p:nvSpPr>
        <p:spPr/>
        <p:txBody>
          <a:bodyPr/>
          <a:lstStyle/>
          <a:p>
            <a:fld id="{333B76B7-5811-4114-8A95-998148FFD529}" type="datetime1">
              <a:rPr lang="en-US" smtClean="0"/>
              <a:t>1/7/2021</a:t>
            </a:fld>
            <a:endParaRPr lang="en-US" dirty="0"/>
          </a:p>
        </p:txBody>
      </p:sp>
      <p:sp>
        <p:nvSpPr>
          <p:cNvPr id="22" name="Slide Number Placeholder 21"/>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4088169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175C077A-EF7A-41AA-8976-110EB7416C60}" type="datetime1">
              <a:rPr lang="en-US" smtClean="0"/>
              <a:t>1/7/2021</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2223790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94507" y="609600"/>
            <a:ext cx="1143001" cy="54102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3" y="609600"/>
            <a:ext cx="7696198" cy="54102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FF5912B-6681-4BDF-AE10-F59636249FF3}" type="datetime1">
              <a:rPr lang="en-US" smtClean="0"/>
              <a:t>1/7/2021</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265341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200"/>
            </a:lvl1p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05C8E22-D0BA-4CB4-9C32-B27533199514}" type="datetime1">
              <a:rPr lang="en-US" smtClean="0"/>
              <a:t>1/7/2021</a:t>
            </a:fld>
            <a:endParaRPr dirty="0"/>
          </a:p>
        </p:txBody>
      </p:sp>
      <p:sp>
        <p:nvSpPr>
          <p:cNvPr id="6" name="Slide Number Placeholder 5"/>
          <p:cNvSpPr>
            <a:spLocks noGrp="1"/>
          </p:cNvSpPr>
          <p:nvPr>
            <p:ph type="sldNum" sz="quarter" idx="12"/>
          </p:nvPr>
        </p:nvSpPr>
        <p:spPr/>
        <p:txBody>
          <a:bodyPr/>
          <a:lstStyle/>
          <a:p>
            <a:fld id="{DF28FB93-0A08-4E7D-8E63-9EFA29F1E093}" type="slidenum">
              <a:rPr/>
              <a:pPr/>
              <a:t>‹#›</a:t>
            </a:fld>
            <a:endParaRPr dirty="0"/>
          </a:p>
        </p:txBody>
      </p:sp>
    </p:spTree>
    <p:extLst>
      <p:ext uri="{BB962C8B-B14F-4D97-AF65-F5344CB8AC3E}">
        <p14:creationId xmlns:p14="http://schemas.microsoft.com/office/powerpoint/2010/main" val="506475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200"/>
            </a:lvl1p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FC2180A9-7A83-412D-A8AC-5AF60A8AA507}" type="datetime1">
              <a:rPr lang="en-US" smtClean="0"/>
              <a:t>1/7/2021</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894591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522413" y="4876800"/>
            <a:ext cx="8229598" cy="1143000"/>
          </a:xfrm>
        </p:spPr>
        <p:txBody>
          <a:bodyPr anchor="t">
            <a:normAutofit/>
          </a:bodyPr>
          <a:lstStyle>
            <a:lvl1pPr marL="0" indent="0">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Add a footer</a:t>
            </a:r>
          </a:p>
        </p:txBody>
      </p:sp>
      <p:sp>
        <p:nvSpPr>
          <p:cNvPr id="4" name="Date Placeholder 3"/>
          <p:cNvSpPr>
            <a:spLocks noGrp="1"/>
          </p:cNvSpPr>
          <p:nvPr>
            <p:ph type="dt" sz="half" idx="10"/>
          </p:nvPr>
        </p:nvSpPr>
        <p:spPr/>
        <p:txBody>
          <a:bodyPr/>
          <a:lstStyle>
            <a:lvl1pPr>
              <a:defRPr>
                <a:solidFill>
                  <a:schemeClr val="tx1"/>
                </a:solidFill>
              </a:defRPr>
            </a:lvl1pPr>
          </a:lstStyle>
          <a:p>
            <a:fld id="{6A563DF0-FDDF-4143-9D8C-6AF41892E174}" type="datetime1">
              <a:rPr lang="en-US" smtClean="0"/>
              <a:t>1/7/2021</a:t>
            </a:fld>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484106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22413" y="1904999"/>
            <a:ext cx="4435564" cy="408892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30849" y="1904999"/>
            <a:ext cx="4435564" cy="408892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8BB83F9-4677-4C31-8407-7919061A580B}" type="datetime1">
              <a:rPr lang="en-US" smtClean="0"/>
              <a:t>1/7/2021</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1512259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3" y="1828800"/>
            <a:ext cx="4419599" cy="685801"/>
          </a:xfrm>
        </p:spPr>
        <p:txBody>
          <a:bodyPr anchor="ctr">
            <a:norm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590801"/>
            <a:ext cx="4419599"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6814" y="1828800"/>
            <a:ext cx="4419599" cy="685801"/>
          </a:xfrm>
        </p:spPr>
        <p:txBody>
          <a:bodyPr anchor="ctr">
            <a:norm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6814" y="2590801"/>
            <a:ext cx="4419599"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C33939A6-3450-434F-A872-BEE63F7EB093}" type="datetime1">
              <a:rPr lang="en-US" smtClean="0"/>
              <a:t>1/7/2021</a:t>
            </a:fld>
            <a:endParaRPr lang="en-US" dirty="0"/>
          </a:p>
        </p:txBody>
      </p:sp>
      <p:sp>
        <p:nvSpPr>
          <p:cNvPr id="9" name="Slide Number Placeholder 8"/>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597700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3BABB1C-FA00-4171-BA31-4C5E719472F3}" type="datetime1">
              <a:rPr lang="en-US" smtClean="0"/>
              <a:t>1/7/2021</a:t>
            </a:fld>
            <a:endParaRPr lang="en-US" dirty="0"/>
          </a:p>
        </p:txBody>
      </p:sp>
      <p:sp>
        <p:nvSpPr>
          <p:cNvPr id="5" name="Slide Number Placeholder 4"/>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981316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6" name="bottom graphic"/>
          <p:cNvGrpSpPr/>
          <p:nvPr userDrawn="1"/>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D76C8610-5B57-4C6B-BF9F-F5397A1F60B8}" type="datetime1">
              <a:rPr lang="en-US" smtClean="0"/>
              <a:t>1/7/2021</a:t>
            </a:fld>
            <a:endParaRPr lang="en-US" dirty="0"/>
          </a:p>
        </p:txBody>
      </p:sp>
      <p:sp>
        <p:nvSpPr>
          <p:cNvPr id="4" name="Slide Number Placeholder 3"/>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403003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2" name="Title 1"/>
          <p:cNvSpPr>
            <a:spLocks noGrp="1"/>
          </p:cNvSpPr>
          <p:nvPr>
            <p:ph type="title"/>
          </p:nvPr>
        </p:nvSpPr>
        <p:spPr>
          <a:xfrm>
            <a:off x="7923214" y="1371600"/>
            <a:ext cx="3124200" cy="2057400"/>
          </a:xfrm>
        </p:spPr>
        <p:txBody>
          <a:bodyPr anchor="b">
            <a:normAutofit/>
          </a:bodyPr>
          <a:lstStyle>
            <a:lvl1pPr algn="l">
              <a:defRPr sz="3200" b="1"/>
            </a:lvl1pPr>
          </a:lstStyle>
          <a:p>
            <a:r>
              <a:rPr lang="en-US"/>
              <a:t>Click to edit Master title style</a:t>
            </a:r>
            <a:endParaRPr/>
          </a:p>
        </p:txBody>
      </p:sp>
      <p:sp>
        <p:nvSpPr>
          <p:cNvPr id="3" name="Content Placeholder 2"/>
          <p:cNvSpPr>
            <a:spLocks noGrp="1"/>
          </p:cNvSpPr>
          <p:nvPr>
            <p:ph idx="1"/>
          </p:nvPr>
        </p:nvSpPr>
        <p:spPr>
          <a:xfrm>
            <a:off x="1491930" y="1293495"/>
            <a:ext cx="5577840" cy="402336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7923214" y="3536829"/>
            <a:ext cx="3124200" cy="1797169"/>
          </a:xfrm>
        </p:spPr>
        <p:txBody>
          <a:bodyPr>
            <a:normAutofit/>
          </a:bodyPr>
          <a:lstStyle>
            <a:lvl1pPr marL="0" indent="0">
              <a:spcBef>
                <a:spcPts val="8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BADBF3DD-8B6D-46AA-BCA9-242D4EF63DDF}" type="datetime1">
              <a:rPr lang="en-US" smtClean="0"/>
              <a:t>1/7/2021</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616132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2" name="Title 1"/>
          <p:cNvSpPr>
            <a:spLocks noGrp="1"/>
          </p:cNvSpPr>
          <p:nvPr>
            <p:ph type="title"/>
          </p:nvPr>
        </p:nvSpPr>
        <p:spPr>
          <a:xfrm>
            <a:off x="7923214" y="1371600"/>
            <a:ext cx="3124200" cy="2057400"/>
          </a:xfrm>
        </p:spPr>
        <p:txBody>
          <a:bodyPr anchor="b">
            <a:norm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400490" y="1202055"/>
            <a:ext cx="5760720" cy="4206240"/>
          </a:xfrm>
          <a:solidFill>
            <a:schemeClr val="bg1">
              <a:lumMod val="95000"/>
            </a:schemeClr>
          </a:solidFill>
        </p:spPr>
        <p:txBody>
          <a:bodyPr tIns="914400">
            <a:normAutofit/>
          </a:bodyPr>
          <a:lstStyle>
            <a:lvl1pPr marL="0" indent="0" algn="ctr">
              <a:spcBef>
                <a:spcPts val="0"/>
              </a:spcBef>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7923214" y="3536829"/>
            <a:ext cx="3124200" cy="1797171"/>
          </a:xfrm>
        </p:spPr>
        <p:txBody>
          <a:bodyPr>
            <a:normAutofit/>
          </a:bodyPr>
          <a:lstStyle>
            <a:lvl1pPr marL="0" indent="0">
              <a:spcBef>
                <a:spcPts val="8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23C41AE9-3D4A-4A08-B03D-DC6D2ADF5464}" type="datetime1">
              <a:rPr lang="en-US" smtClean="0"/>
              <a:t>1/7/2021</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1931862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4" name="bottom graphic"/>
          <p:cNvGrpSpPr/>
          <p:nvPr/>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grpSp>
        <p:nvGrpSpPr>
          <p:cNvPr id="10" name="top graphic"/>
          <p:cNvGrpSpPr/>
          <p:nvPr/>
        </p:nvGrpSpPr>
        <p:grpSpPr>
          <a:xfrm>
            <a:off x="1279" y="0"/>
            <a:ext cx="12188952" cy="320040"/>
            <a:chOff x="1279" y="0"/>
            <a:chExt cx="12188952" cy="320040"/>
          </a:xfrm>
        </p:grpSpPr>
        <p:sp>
          <p:nvSpPr>
            <p:cNvPr id="11" name="Rectangle 10"/>
            <p:cNvSpPr/>
            <p:nvPr/>
          </p:nvSpPr>
          <p:spPr>
            <a:xfrm>
              <a:off x="1279" y="0"/>
              <a:ext cx="12188952" cy="17023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2" name="Rectangle 11"/>
            <p:cNvSpPr/>
            <p:nvPr/>
          </p:nvSpPr>
          <p:spPr>
            <a:xfrm>
              <a:off x="1279" y="170234"/>
              <a:ext cx="12188952" cy="1498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3" name="Rectangle 12"/>
            <p:cNvSpPr/>
            <p:nvPr/>
          </p:nvSpPr>
          <p:spPr>
            <a:xfrm>
              <a:off x="1279" y="231421"/>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2" name="Title Placeholder 1"/>
          <p:cNvSpPr>
            <a:spLocks noGrp="1"/>
          </p:cNvSpPr>
          <p:nvPr>
            <p:ph type="title"/>
          </p:nvPr>
        </p:nvSpPr>
        <p:spPr>
          <a:xfrm>
            <a:off x="1522876" y="609600"/>
            <a:ext cx="9143538" cy="10668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876" y="1905000"/>
            <a:ext cx="9143538" cy="369746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bwMode="auto">
          <a:xfrm>
            <a:off x="1507498" y="6516865"/>
            <a:ext cx="6062145" cy="228600"/>
          </a:xfrm>
          <a:prstGeom prst="rect">
            <a:avLst/>
          </a:prstGeom>
        </p:spPr>
        <p:txBody>
          <a:bodyPr vert="horz" lIns="91440" tIns="45720" rIns="91440" bIns="45720" rtlCol="0" anchor="ctr"/>
          <a:lstStyle>
            <a:lvl1pPr algn="l">
              <a:defRPr sz="1100" cap="all" baseline="0">
                <a:solidFill>
                  <a:schemeClr val="bg1"/>
                </a:solidFill>
              </a:defRPr>
            </a:lvl1pPr>
          </a:lstStyle>
          <a:p>
            <a:r>
              <a:rPr lang="en-US" dirty="0"/>
              <a:t>Add a footer</a:t>
            </a:r>
          </a:p>
        </p:txBody>
      </p:sp>
      <p:sp>
        <p:nvSpPr>
          <p:cNvPr id="4" name="Date Placeholder 3"/>
          <p:cNvSpPr>
            <a:spLocks noGrp="1"/>
          </p:cNvSpPr>
          <p:nvPr>
            <p:ph type="dt" sz="half" idx="2"/>
          </p:nvPr>
        </p:nvSpPr>
        <p:spPr bwMode="auto">
          <a:xfrm>
            <a:off x="7994363" y="6516865"/>
            <a:ext cx="1327622" cy="228600"/>
          </a:xfrm>
          <a:prstGeom prst="rect">
            <a:avLst/>
          </a:prstGeom>
        </p:spPr>
        <p:txBody>
          <a:bodyPr vert="horz" lIns="91440" tIns="45720" rIns="91440" bIns="45720" rtlCol="0" anchor="ctr"/>
          <a:lstStyle>
            <a:lvl1pPr algn="r">
              <a:defRPr sz="1100">
                <a:solidFill>
                  <a:schemeClr val="bg1"/>
                </a:solidFill>
              </a:defRPr>
            </a:lvl1pPr>
          </a:lstStyle>
          <a:p>
            <a:fld id="{5C6E67D0-0200-42BE-A0B2-78C70FBBB312}" type="datetime1">
              <a:rPr lang="en-US" smtClean="0"/>
              <a:pPr/>
              <a:t>1/7/2021</a:t>
            </a:fld>
            <a:endParaRPr lang="en-US" dirty="0"/>
          </a:p>
        </p:txBody>
      </p:sp>
      <p:sp>
        <p:nvSpPr>
          <p:cNvPr id="6" name="Slide Number Placeholder 5"/>
          <p:cNvSpPr>
            <a:spLocks noGrp="1"/>
          </p:cNvSpPr>
          <p:nvPr>
            <p:ph type="sldNum" sz="quarter" idx="4"/>
          </p:nvPr>
        </p:nvSpPr>
        <p:spPr bwMode="auto">
          <a:xfrm>
            <a:off x="9730094" y="6516865"/>
            <a:ext cx="936319" cy="228600"/>
          </a:xfrm>
          <a:prstGeom prst="rect">
            <a:avLst/>
          </a:prstGeom>
        </p:spPr>
        <p:txBody>
          <a:bodyPr vert="horz" lIns="91440" tIns="45720" rIns="91440" bIns="45720" rtlCol="0" anchor="ctr"/>
          <a:lstStyle>
            <a:lvl1pPr algn="r">
              <a:defRPr sz="1100">
                <a:solidFill>
                  <a:schemeClr val="bg1"/>
                </a:solidFill>
              </a:defRPr>
            </a:lvl1p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310681898"/>
      </p:ext>
    </p:extLst>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 id="2147483914"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accent1">
              <a:lumMod val="50000"/>
            </a:schemeClr>
          </a:solidFill>
          <a:latin typeface="+mj-lt"/>
          <a:ea typeface="+mj-ea"/>
          <a:cs typeface="+mj-cs"/>
        </a:defRPr>
      </a:lvl1pPr>
    </p:titleStyle>
    <p:bodyStyle>
      <a:lvl1pPr marL="274320" indent="-274320" algn="l" defTabSz="914400" rtl="0" eaLnBrk="1" latinLnBrk="0" hangingPunct="1">
        <a:lnSpc>
          <a:spcPct val="90000"/>
        </a:lnSpc>
        <a:spcBef>
          <a:spcPts val="1800"/>
        </a:spcBef>
        <a:buClr>
          <a:schemeClr val="tx1"/>
        </a:buClr>
        <a:buSzPct val="80000"/>
        <a:buFont typeface="Wingdings" pitchFamily="2" charset="2"/>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Clr>
          <a:schemeClr val="tx1"/>
        </a:buClr>
        <a:buSzPct val="10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tx1"/>
        </a:buClr>
        <a:buSzPct val="80000"/>
        <a:buFont typeface="Wingdings" pitchFamily="2" charset="2"/>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0012" y="2362200"/>
            <a:ext cx="9143998" cy="1676400"/>
          </a:xfrm>
        </p:spPr>
        <p:txBody>
          <a:bodyPr>
            <a:normAutofit/>
          </a:bodyPr>
          <a:lstStyle/>
          <a:p>
            <a:r>
              <a:rPr lang="en-US" sz="5400" dirty="0"/>
              <a:t>The Battle of </a:t>
            </a:r>
            <a:br>
              <a:rPr lang="en-US" sz="5400" dirty="0"/>
            </a:br>
            <a:r>
              <a:rPr lang="en-US" sz="5400" dirty="0"/>
              <a:t>Neighborhoods</a:t>
            </a:r>
          </a:p>
        </p:txBody>
      </p:sp>
      <p:sp>
        <p:nvSpPr>
          <p:cNvPr id="3" name="Content Placeholder 2"/>
          <p:cNvSpPr>
            <a:spLocks noGrp="1"/>
          </p:cNvSpPr>
          <p:nvPr>
            <p:ph type="subTitle" idx="1"/>
          </p:nvPr>
        </p:nvSpPr>
        <p:spPr>
          <a:xfrm>
            <a:off x="1370012" y="4953000"/>
            <a:ext cx="8229598" cy="838200"/>
          </a:xfrm>
        </p:spPr>
        <p:txBody>
          <a:bodyPr/>
          <a:lstStyle/>
          <a:p>
            <a:r>
              <a:rPr lang="en-US" dirty="0"/>
              <a:t>Sahil Paryani</a:t>
            </a:r>
          </a:p>
        </p:txBody>
      </p:sp>
    </p:spTree>
    <p:extLst>
      <p:ext uri="{BB962C8B-B14F-4D97-AF65-F5344CB8AC3E}">
        <p14:creationId xmlns:p14="http://schemas.microsoft.com/office/powerpoint/2010/main" val="295718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F0CA5-1480-47A9-BF08-EAB83EC9B3D8}"/>
              </a:ext>
            </a:extLst>
          </p:cNvPr>
          <p:cNvSpPr>
            <a:spLocks noGrp="1"/>
          </p:cNvSpPr>
          <p:nvPr>
            <p:ph type="title"/>
          </p:nvPr>
        </p:nvSpPr>
        <p:spPr>
          <a:xfrm>
            <a:off x="1522876" y="609600"/>
            <a:ext cx="9143538" cy="1066800"/>
          </a:xfrm>
        </p:spPr>
        <p:txBody>
          <a:bodyPr anchor="b">
            <a:normAutofit/>
          </a:bodyPr>
          <a:lstStyle/>
          <a:p>
            <a:r>
              <a:rPr lang="en-US" dirty="0"/>
              <a:t>Appendix</a:t>
            </a:r>
          </a:p>
        </p:txBody>
      </p:sp>
      <p:sp>
        <p:nvSpPr>
          <p:cNvPr id="6" name="TextBox 5">
            <a:extLst>
              <a:ext uri="{FF2B5EF4-FFF2-40B4-BE49-F238E27FC236}">
                <a16:creationId xmlns:a16="http://schemas.microsoft.com/office/drawing/2014/main" id="{1F61FE46-A53C-40CF-9599-5F77082D968E}"/>
              </a:ext>
            </a:extLst>
          </p:cNvPr>
          <p:cNvSpPr txBox="1"/>
          <p:nvPr/>
        </p:nvSpPr>
        <p:spPr>
          <a:xfrm>
            <a:off x="1522413" y="1904999"/>
            <a:ext cx="4435564" cy="1219201"/>
          </a:xfrm>
          <a:prstGeom prst="rect">
            <a:avLst/>
          </a:prstGeom>
        </p:spPr>
        <p:txBody>
          <a:bodyPr>
            <a:normAutofit/>
          </a:bodyPr>
          <a:lstStyle/>
          <a:p>
            <a:pPr>
              <a:spcAft>
                <a:spcPts val="600"/>
              </a:spcAft>
            </a:pPr>
            <a:r>
              <a:rPr lang="en-US" sz="2400" dirty="0"/>
              <a:t>Average House pricing in Scarborough by clusters</a:t>
            </a:r>
          </a:p>
        </p:txBody>
      </p:sp>
      <p:pic>
        <p:nvPicPr>
          <p:cNvPr id="8" name="Picture 7">
            <a:extLst>
              <a:ext uri="{FF2B5EF4-FFF2-40B4-BE49-F238E27FC236}">
                <a16:creationId xmlns:a16="http://schemas.microsoft.com/office/drawing/2014/main" id="{672A8DD9-6BD9-4FA8-A3A7-873F2BF0AB0C}"/>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5332412" y="609600"/>
            <a:ext cx="6553200" cy="5562600"/>
          </a:xfrm>
          <a:prstGeom prst="rect">
            <a:avLst/>
          </a:prstGeom>
          <a:noFill/>
          <a:ln>
            <a:solidFill>
              <a:schemeClr val="tx1"/>
            </a:solidFill>
          </a:ln>
        </p:spPr>
      </p:pic>
    </p:spTree>
    <p:extLst>
      <p:ext uri="{BB962C8B-B14F-4D97-AF65-F5344CB8AC3E}">
        <p14:creationId xmlns:p14="http://schemas.microsoft.com/office/powerpoint/2010/main" val="3268913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F0CA5-1480-47A9-BF08-EAB83EC9B3D8}"/>
              </a:ext>
            </a:extLst>
          </p:cNvPr>
          <p:cNvSpPr>
            <a:spLocks noGrp="1"/>
          </p:cNvSpPr>
          <p:nvPr>
            <p:ph type="title"/>
          </p:nvPr>
        </p:nvSpPr>
        <p:spPr>
          <a:xfrm>
            <a:off x="1522876" y="609600"/>
            <a:ext cx="9143538" cy="1066800"/>
          </a:xfrm>
        </p:spPr>
        <p:txBody>
          <a:bodyPr vert="horz" lIns="91440" tIns="45720" rIns="91440" bIns="45720" rtlCol="0" anchor="b">
            <a:normAutofit/>
          </a:bodyPr>
          <a:lstStyle/>
          <a:p>
            <a:r>
              <a:rPr lang="en-US" dirty="0"/>
              <a:t>Appendix</a:t>
            </a:r>
          </a:p>
        </p:txBody>
      </p:sp>
      <p:sp>
        <p:nvSpPr>
          <p:cNvPr id="6" name="TextBox 5">
            <a:extLst>
              <a:ext uri="{FF2B5EF4-FFF2-40B4-BE49-F238E27FC236}">
                <a16:creationId xmlns:a16="http://schemas.microsoft.com/office/drawing/2014/main" id="{1F61FE46-A53C-40CF-9599-5F77082D968E}"/>
              </a:ext>
            </a:extLst>
          </p:cNvPr>
          <p:cNvSpPr txBox="1"/>
          <p:nvPr/>
        </p:nvSpPr>
        <p:spPr>
          <a:xfrm>
            <a:off x="1522413" y="1904999"/>
            <a:ext cx="4435564" cy="4088921"/>
          </a:xfrm>
          <a:prstGeom prst="rect">
            <a:avLst/>
          </a:prstGeom>
        </p:spPr>
        <p:txBody>
          <a:bodyPr vert="horz" lIns="91440" tIns="45720" rIns="91440" bIns="45720" rtlCol="0">
            <a:normAutofit/>
          </a:bodyPr>
          <a:lstStyle/>
          <a:p>
            <a:pPr>
              <a:lnSpc>
                <a:spcPct val="90000"/>
              </a:lnSpc>
              <a:spcAft>
                <a:spcPts val="600"/>
              </a:spcAft>
              <a:buClr>
                <a:schemeClr val="tx1"/>
              </a:buClr>
            </a:pPr>
            <a:r>
              <a:rPr lang="en-US" sz="1800" b="1" dirty="0">
                <a:effectLst/>
                <a:latin typeface="Calibri Light" panose="020F0302020204030204" pitchFamily="34" charset="0"/>
                <a:ea typeface="Calibri" panose="020F0502020204030204" pitchFamily="34" charset="0"/>
              </a:rPr>
              <a:t>School ratings in Scarborough by clusters</a:t>
            </a:r>
            <a:endParaRPr lang="en-US" sz="2400" dirty="0"/>
          </a:p>
        </p:txBody>
      </p:sp>
      <p:pic>
        <p:nvPicPr>
          <p:cNvPr id="5" name="Picture 4">
            <a:extLst>
              <a:ext uri="{FF2B5EF4-FFF2-40B4-BE49-F238E27FC236}">
                <a16:creationId xmlns:a16="http://schemas.microsoft.com/office/drawing/2014/main" id="{A7F922C2-A31B-4A88-814D-E10245F0C436}"/>
              </a:ext>
            </a:extLst>
          </p:cNvPr>
          <p:cNvPicPr/>
          <p:nvPr/>
        </p:nvPicPr>
        <p:blipFill rotWithShape="1">
          <a:blip r:embed="rId2">
            <a:extLst>
              <a:ext uri="{28A0092B-C50C-407E-A947-70E740481C1C}">
                <a14:useLocalDpi xmlns:a14="http://schemas.microsoft.com/office/drawing/2010/main" val="0"/>
              </a:ext>
            </a:extLst>
          </a:blip>
          <a:srcRect r="-2" b="32704"/>
          <a:stretch/>
        </p:blipFill>
        <p:spPr bwMode="auto">
          <a:xfrm>
            <a:off x="5561012" y="685800"/>
            <a:ext cx="6400800" cy="5181600"/>
          </a:xfrm>
          <a:prstGeom prst="rect">
            <a:avLst/>
          </a:prstGeom>
          <a:noFill/>
          <a:ln>
            <a:solidFill>
              <a:schemeClr val="tx1"/>
            </a:solidFill>
          </a:ln>
        </p:spPr>
      </p:pic>
    </p:spTree>
    <p:extLst>
      <p:ext uri="{BB962C8B-B14F-4D97-AF65-F5344CB8AC3E}">
        <p14:creationId xmlns:p14="http://schemas.microsoft.com/office/powerpoint/2010/main" val="846229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r>
              <a:rPr lang="en-US" dirty="0"/>
              <a:t>Introduction</a:t>
            </a:r>
          </a:p>
          <a:p>
            <a:r>
              <a:rPr lang="en-US" dirty="0"/>
              <a:t>Data Description</a:t>
            </a:r>
          </a:p>
          <a:p>
            <a:r>
              <a:rPr lang="en-US" dirty="0"/>
              <a:t>Map of Scarborough</a:t>
            </a:r>
          </a:p>
          <a:p>
            <a:r>
              <a:rPr lang="en-US" dirty="0"/>
              <a:t>Methodology </a:t>
            </a:r>
          </a:p>
          <a:p>
            <a:r>
              <a:rPr lang="en-US" dirty="0"/>
              <a:t>Results </a:t>
            </a:r>
          </a:p>
          <a:p>
            <a:r>
              <a:rPr lang="en-US" dirty="0"/>
              <a:t>Conclusion</a:t>
            </a:r>
          </a:p>
        </p:txBody>
      </p:sp>
    </p:spTree>
    <p:extLst>
      <p:ext uri="{BB962C8B-B14F-4D97-AF65-F5344CB8AC3E}">
        <p14:creationId xmlns:p14="http://schemas.microsoft.com/office/powerpoint/2010/main" val="3148110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Introduction </a:t>
            </a:r>
          </a:p>
        </p:txBody>
      </p:sp>
      <p:sp>
        <p:nvSpPr>
          <p:cNvPr id="2" name="Content Placeholder 1"/>
          <p:cNvSpPr>
            <a:spLocks noGrp="1"/>
          </p:cNvSpPr>
          <p:nvPr>
            <p:ph idx="1"/>
          </p:nvPr>
        </p:nvSpPr>
        <p:spPr>
          <a:xfrm>
            <a:off x="1522876" y="1905000"/>
            <a:ext cx="10210336" cy="3428999"/>
          </a:xfrm>
        </p:spPr>
        <p:txBody>
          <a:bodyPr>
            <a:normAutofit lnSpcReduction="10000"/>
          </a:bodyPr>
          <a:lstStyle/>
          <a:p>
            <a:pPr marL="0" indent="0">
              <a:lnSpc>
                <a:spcPct val="100000"/>
              </a:lnSpc>
              <a:spcBef>
                <a:spcPts val="1200"/>
              </a:spcBef>
              <a:buNone/>
            </a:pPr>
            <a:r>
              <a:rPr lang="en-US" b="1" dirty="0"/>
              <a:t>Purpose: </a:t>
            </a:r>
            <a:r>
              <a:rPr lang="en-US" dirty="0"/>
              <a:t>Assist people in exploring better facilities around their neighborhood</a:t>
            </a:r>
          </a:p>
          <a:p>
            <a:pPr marL="0" indent="0">
              <a:lnSpc>
                <a:spcPct val="100000"/>
              </a:lnSpc>
              <a:spcBef>
                <a:spcPts val="1200"/>
              </a:spcBef>
              <a:buNone/>
            </a:pPr>
            <a:endParaRPr lang="en-US" b="1" dirty="0"/>
          </a:p>
          <a:p>
            <a:pPr marL="0" indent="0">
              <a:lnSpc>
                <a:spcPct val="100000"/>
              </a:lnSpc>
              <a:spcBef>
                <a:spcPts val="1200"/>
              </a:spcBef>
              <a:buNone/>
            </a:pPr>
            <a:r>
              <a:rPr lang="en-US" b="1" dirty="0"/>
              <a:t>Location: </a:t>
            </a:r>
            <a:r>
              <a:rPr lang="en-US" dirty="0"/>
              <a:t>Scarborough, Toronto, CA</a:t>
            </a:r>
          </a:p>
          <a:p>
            <a:pPr marL="0" indent="0">
              <a:lnSpc>
                <a:spcPct val="100000"/>
              </a:lnSpc>
              <a:spcBef>
                <a:spcPts val="1200"/>
              </a:spcBef>
              <a:buNone/>
            </a:pPr>
            <a:endParaRPr lang="en-US" dirty="0"/>
          </a:p>
          <a:p>
            <a:pPr marL="0" indent="0">
              <a:lnSpc>
                <a:spcPct val="100000"/>
              </a:lnSpc>
              <a:spcBef>
                <a:spcPts val="1200"/>
              </a:spcBef>
              <a:buNone/>
            </a:pPr>
            <a:r>
              <a:rPr lang="en-US" b="1" dirty="0"/>
              <a:t>Features/Facilities Analyzed: </a:t>
            </a:r>
            <a:r>
              <a:rPr lang="en-US" sz="2400" dirty="0">
                <a:effectLst/>
                <a:latin typeface="Calibri Light" panose="020F0302020204030204" pitchFamily="34" charset="0"/>
                <a:ea typeface="Calibri" panose="020F0502020204030204" pitchFamily="34" charset="0"/>
              </a:rPr>
              <a:t>Median housing price and better school consistent with ratings, crime rates of that specific area, road connectivity, weather, good management for emergency, water resources both fresh and wastewater and excrement conveyed in sewers and recreational facilities</a:t>
            </a:r>
            <a:endParaRPr lang="en-US" b="1" dirty="0"/>
          </a:p>
          <a:p>
            <a:pPr marL="0" indent="0">
              <a:lnSpc>
                <a:spcPct val="100000"/>
              </a:lnSpc>
              <a:spcBef>
                <a:spcPts val="1200"/>
              </a:spcBef>
              <a:buNone/>
            </a:pPr>
            <a:endParaRPr lang="en-US" dirty="0"/>
          </a:p>
          <a:p>
            <a:pPr marL="0" indent="0">
              <a:lnSpc>
                <a:spcPct val="100000"/>
              </a:lnSpc>
              <a:spcBef>
                <a:spcPts val="1200"/>
              </a:spcBef>
              <a:buNone/>
            </a:pPr>
            <a:endParaRPr lang="en-US" dirty="0"/>
          </a:p>
          <a:p>
            <a:pPr marL="0" indent="0">
              <a:lnSpc>
                <a:spcPct val="100000"/>
              </a:lnSpc>
              <a:spcBef>
                <a:spcPts val="1200"/>
              </a:spcBef>
              <a:buNone/>
            </a:pPr>
            <a:endParaRPr lang="en-US" dirty="0"/>
          </a:p>
          <a:p>
            <a:pPr marL="0" indent="0">
              <a:lnSpc>
                <a:spcPct val="100000"/>
              </a:lnSpc>
              <a:spcBef>
                <a:spcPts val="1200"/>
              </a:spcBef>
              <a:buNone/>
            </a:pPr>
            <a:endParaRPr lang="en-US" dirty="0"/>
          </a:p>
          <a:p>
            <a:pPr marL="0" indent="0">
              <a:lnSpc>
                <a:spcPct val="100000"/>
              </a:lnSpc>
              <a:spcBef>
                <a:spcPts val="1200"/>
              </a:spcBef>
              <a:buNone/>
            </a:pPr>
            <a:endParaRPr lang="en-US" dirty="0"/>
          </a:p>
        </p:txBody>
      </p:sp>
    </p:spTree>
    <p:extLst>
      <p:ext uri="{BB962C8B-B14F-4D97-AF65-F5344CB8AC3E}">
        <p14:creationId xmlns:p14="http://schemas.microsoft.com/office/powerpoint/2010/main" val="1152966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Data Description </a:t>
            </a:r>
          </a:p>
        </p:txBody>
      </p:sp>
      <p:sp>
        <p:nvSpPr>
          <p:cNvPr id="2" name="Content Placeholder 1"/>
          <p:cNvSpPr>
            <a:spLocks noGrp="1"/>
          </p:cNvSpPr>
          <p:nvPr>
            <p:ph idx="1"/>
          </p:nvPr>
        </p:nvSpPr>
        <p:spPr>
          <a:xfrm>
            <a:off x="1544962" y="1828800"/>
            <a:ext cx="4876336" cy="3697465"/>
          </a:xfrm>
          <a:ln>
            <a:solidFill>
              <a:schemeClr val="tx1"/>
            </a:solidFill>
          </a:ln>
        </p:spPr>
        <p:txBody>
          <a:bodyPr>
            <a:normAutofit fontScale="62500" lnSpcReduction="20000"/>
          </a:bodyPr>
          <a:lstStyle/>
          <a:p>
            <a:pPr algn="just"/>
            <a:r>
              <a:rPr lang="en-US" dirty="0">
                <a:latin typeface="Calibri Light" panose="020F0302020204030204" pitchFamily="34" charset="0"/>
                <a:cs typeface="Calibri Light" panose="020F0302020204030204" pitchFamily="34" charset="0"/>
              </a:rPr>
              <a:t>Dataset consisting of latitude and longitude, zip codes of Scarborough, Canada after cleaning in the 3rd week of Capstone. </a:t>
            </a:r>
          </a:p>
          <a:p>
            <a:pPr algn="just"/>
            <a:r>
              <a:rPr lang="en-US" dirty="0">
                <a:latin typeface="Calibri Light" panose="020F0302020204030204" pitchFamily="34" charset="0"/>
                <a:cs typeface="Calibri Light" panose="020F0302020204030204" pitchFamily="34" charset="0"/>
              </a:rPr>
              <a:t>We will need data about different venues in different neighborhoods of that specific borough. In order to gain this information, we are using "Foursquare" locational information. Foursquare is a very gigantic location data provider with information about all sorts of venues and events within any area. Such information includes venue names, locations, menus, photos and even reviews. As such, the foursquare location platform will be used as the sole data source, As all information we need is provided by foursquare there will be no need to rely on other data sources.</a:t>
            </a:r>
          </a:p>
          <a:p>
            <a:pPr algn="just"/>
            <a:r>
              <a:rPr lang="en-US" dirty="0">
                <a:latin typeface="Calibri Light" panose="020F0302020204030204" pitchFamily="34" charset="0"/>
                <a:cs typeface="Calibri Light" panose="020F0302020204030204" pitchFamily="34" charset="0"/>
              </a:rPr>
              <a:t>After connecting to the Foursquare API to gather information about venues inside each neighborhood. For each neighborhood, the data retrieved from Foursquare contains information of venues within a specified distance of the longitude and latitude of the postcodes. </a:t>
            </a:r>
          </a:p>
        </p:txBody>
      </p:sp>
      <p:sp>
        <p:nvSpPr>
          <p:cNvPr id="4" name="Content Placeholder 1">
            <a:extLst>
              <a:ext uri="{FF2B5EF4-FFF2-40B4-BE49-F238E27FC236}">
                <a16:creationId xmlns:a16="http://schemas.microsoft.com/office/drawing/2014/main" id="{881E7AEB-2C14-4613-BA9F-0E5F4C751D33}"/>
              </a:ext>
            </a:extLst>
          </p:cNvPr>
          <p:cNvSpPr txBox="1">
            <a:spLocks/>
          </p:cNvSpPr>
          <p:nvPr/>
        </p:nvSpPr>
        <p:spPr>
          <a:xfrm>
            <a:off x="7085012" y="1828799"/>
            <a:ext cx="4038600" cy="3697465"/>
          </a:xfrm>
          <a:prstGeom prst="rect">
            <a:avLst/>
          </a:prstGeom>
          <a:ln>
            <a:solidFill>
              <a:schemeClr val="tx1"/>
            </a:solidFill>
          </a:ln>
        </p:spPr>
        <p:txBody>
          <a:bodyPr vert="horz" lIns="91440" tIns="45720" rIns="91440" bIns="45720" rtlCol="0">
            <a:normAutofit fontScale="92500" lnSpcReduction="10000"/>
          </a:bodyPr>
          <a:lstStyle>
            <a:lvl1pPr marL="274320" indent="-274320" algn="l" defTabSz="914400" rtl="0" eaLnBrk="1" latinLnBrk="0" hangingPunct="1">
              <a:lnSpc>
                <a:spcPct val="90000"/>
              </a:lnSpc>
              <a:spcBef>
                <a:spcPts val="1800"/>
              </a:spcBef>
              <a:buClr>
                <a:schemeClr val="tx1"/>
              </a:buClr>
              <a:buSzPct val="80000"/>
              <a:buFont typeface="Wingdings" pitchFamily="2" charset="2"/>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Clr>
                <a:schemeClr val="tx1"/>
              </a:buClr>
              <a:buSzPct val="10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tx1"/>
              </a:buClr>
              <a:buSzPct val="80000"/>
              <a:buFont typeface="Wingdings" pitchFamily="2" charset="2"/>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a:lstStyle>
          <a:p>
            <a:pPr marL="0" indent="0" algn="just">
              <a:buNone/>
            </a:pPr>
            <a:r>
              <a:rPr lang="en-US" sz="1600" b="1" dirty="0">
                <a:latin typeface="Calibri Light" panose="020F0302020204030204" pitchFamily="34" charset="0"/>
                <a:cs typeface="Calibri Light" panose="020F0302020204030204" pitchFamily="34" charset="0"/>
              </a:rPr>
              <a:t>The data </a:t>
            </a:r>
            <a:r>
              <a:rPr lang="en-US" sz="1600" dirty="0">
                <a:latin typeface="Calibri Light" panose="020F0302020204030204" pitchFamily="34" charset="0"/>
                <a:cs typeface="Calibri Light" panose="020F0302020204030204" pitchFamily="34" charset="0"/>
              </a:rPr>
              <a:t>for every venue is as follows:</a:t>
            </a:r>
          </a:p>
          <a:p>
            <a:pPr marL="0" indent="0" algn="just">
              <a:buNone/>
            </a:pPr>
            <a:r>
              <a:rPr lang="en-US" sz="1600" dirty="0">
                <a:latin typeface="Calibri Light" panose="020F0302020204030204" pitchFamily="34" charset="0"/>
                <a:cs typeface="Calibri Light" panose="020F0302020204030204" pitchFamily="34" charset="0"/>
              </a:rPr>
              <a:t>•Neighborhood</a:t>
            </a:r>
          </a:p>
          <a:p>
            <a:pPr marL="0" indent="0" algn="just">
              <a:buNone/>
            </a:pPr>
            <a:r>
              <a:rPr lang="en-US" sz="1600" dirty="0">
                <a:latin typeface="Calibri Light" panose="020F0302020204030204" pitchFamily="34" charset="0"/>
                <a:cs typeface="Calibri Light" panose="020F0302020204030204" pitchFamily="34" charset="0"/>
              </a:rPr>
              <a:t>•Neighborhood Latitude</a:t>
            </a:r>
          </a:p>
          <a:p>
            <a:pPr marL="0" indent="0" algn="just">
              <a:buNone/>
            </a:pPr>
            <a:r>
              <a:rPr lang="en-US" sz="1600" dirty="0">
                <a:latin typeface="Calibri Light" panose="020F0302020204030204" pitchFamily="34" charset="0"/>
                <a:cs typeface="Calibri Light" panose="020F0302020204030204" pitchFamily="34" charset="0"/>
              </a:rPr>
              <a:t>•Neighborhood Longitude</a:t>
            </a:r>
          </a:p>
          <a:p>
            <a:pPr marL="0" indent="0" algn="just">
              <a:buNone/>
            </a:pPr>
            <a:r>
              <a:rPr lang="en-US" sz="1600" dirty="0">
                <a:latin typeface="Calibri Light" panose="020F0302020204030204" pitchFamily="34" charset="0"/>
                <a:cs typeface="Calibri Light" panose="020F0302020204030204" pitchFamily="34" charset="0"/>
              </a:rPr>
              <a:t>•Venue</a:t>
            </a:r>
          </a:p>
          <a:p>
            <a:pPr marL="0" indent="0" algn="just">
              <a:buNone/>
            </a:pPr>
            <a:r>
              <a:rPr lang="en-US" sz="1600" dirty="0">
                <a:latin typeface="Calibri Light" panose="020F0302020204030204" pitchFamily="34" charset="0"/>
                <a:cs typeface="Calibri Light" panose="020F0302020204030204" pitchFamily="34" charset="0"/>
              </a:rPr>
              <a:t>•Name of the venue</a:t>
            </a:r>
          </a:p>
          <a:p>
            <a:pPr marL="0" indent="0" algn="just">
              <a:buNone/>
            </a:pPr>
            <a:r>
              <a:rPr lang="en-US" sz="1600" dirty="0">
                <a:latin typeface="Calibri Light" panose="020F0302020204030204" pitchFamily="34" charset="0"/>
                <a:cs typeface="Calibri Light" panose="020F0302020204030204" pitchFamily="34" charset="0"/>
              </a:rPr>
              <a:t>•Venue Latitude</a:t>
            </a:r>
          </a:p>
          <a:p>
            <a:pPr marL="0" indent="0" algn="just">
              <a:buNone/>
            </a:pPr>
            <a:r>
              <a:rPr lang="en-US" sz="1600" dirty="0">
                <a:latin typeface="Calibri Light" panose="020F0302020204030204" pitchFamily="34" charset="0"/>
                <a:cs typeface="Calibri Light" panose="020F0302020204030204" pitchFamily="34" charset="0"/>
              </a:rPr>
              <a:t>•Venue Longitude</a:t>
            </a:r>
          </a:p>
          <a:p>
            <a:pPr marL="0" indent="0" algn="just">
              <a:buNone/>
            </a:pPr>
            <a:r>
              <a:rPr lang="en-US" sz="1600" dirty="0">
                <a:latin typeface="Calibri Light" panose="020F0302020204030204" pitchFamily="34" charset="0"/>
                <a:cs typeface="Calibri Light" panose="020F0302020204030204" pitchFamily="34" charset="0"/>
              </a:rPr>
              <a:t>•Venue Category</a:t>
            </a:r>
          </a:p>
          <a:p>
            <a:pPr marL="0" indent="0" algn="just">
              <a:buNone/>
            </a:pPr>
            <a:endParaRPr lang="en-US" sz="16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255868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2876" y="609600"/>
            <a:ext cx="9143538" cy="1066800"/>
          </a:xfrm>
        </p:spPr>
        <p:txBody>
          <a:bodyPr anchor="b">
            <a:normAutofit/>
          </a:bodyPr>
          <a:lstStyle/>
          <a:p>
            <a:r>
              <a:rPr lang="en-US" dirty="0"/>
              <a:t>Map of Scarborough</a:t>
            </a:r>
          </a:p>
        </p:txBody>
      </p:sp>
      <p:pic>
        <p:nvPicPr>
          <p:cNvPr id="7" name="Picture 6">
            <a:extLst>
              <a:ext uri="{FF2B5EF4-FFF2-40B4-BE49-F238E27FC236}">
                <a16:creationId xmlns:a16="http://schemas.microsoft.com/office/drawing/2014/main" id="{C5B758BA-7DC0-4D6E-98A0-5432A77F8B95}"/>
              </a:ext>
            </a:extLst>
          </p:cNvPr>
          <p:cNvPicPr/>
          <p:nvPr/>
        </p:nvPicPr>
        <p:blipFill rotWithShape="1">
          <a:blip r:embed="rId3"/>
          <a:srcRect t="7208" r="1" b="7210"/>
          <a:stretch/>
        </p:blipFill>
        <p:spPr bwMode="auto">
          <a:xfrm>
            <a:off x="1522876" y="1941335"/>
            <a:ext cx="9143538" cy="369746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2424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Methodology</a:t>
            </a:r>
          </a:p>
        </p:txBody>
      </p:sp>
      <p:sp>
        <p:nvSpPr>
          <p:cNvPr id="2" name="Content Placeholder 1"/>
          <p:cNvSpPr>
            <a:spLocks noGrp="1"/>
          </p:cNvSpPr>
          <p:nvPr>
            <p:ph idx="1"/>
          </p:nvPr>
        </p:nvSpPr>
        <p:spPr>
          <a:xfrm>
            <a:off x="1674812" y="1676400"/>
            <a:ext cx="9593262" cy="1187449"/>
          </a:xfrm>
          <a:ln>
            <a:solidFill>
              <a:schemeClr val="tx1"/>
            </a:solidFill>
          </a:ln>
        </p:spPr>
        <p:txBody>
          <a:bodyPr>
            <a:norm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Calibri Light" panose="020F0302020204030204" pitchFamily="34" charset="0"/>
                <a:ea typeface="Calibri" panose="020F0502020204030204" pitchFamily="34" charset="0"/>
                <a:cs typeface="Calibri Light" panose="020F0302020204030204" pitchFamily="34" charset="0"/>
              </a:rPr>
              <a:t>I used K-means clustering to segment the big city into smaller clusters that basically group neighborhoods that have similar properties in terms of venues present near them. I formed 3 clusters. To be able to do that I ran K-means clustering algorithm and assigned cluster labels to each row so as to classify that neighborhood. I also managed to find out the Top 10 most common venues in every neighborhood. This data was helpful in forming clusters.</a:t>
            </a:r>
            <a:endParaRPr kumimoji="0" lang="en-US" altLang="en-US" sz="1800" b="0" i="0"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pic>
        <p:nvPicPr>
          <p:cNvPr id="1025" name="Picture 2">
            <a:extLst>
              <a:ext uri="{FF2B5EF4-FFF2-40B4-BE49-F238E27FC236}">
                <a16:creationId xmlns:a16="http://schemas.microsoft.com/office/drawing/2014/main" id="{C7B1DFC7-F9FF-48CE-9A7D-F3525B52A7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4812" y="3048000"/>
            <a:ext cx="9593262" cy="2879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9010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Results</a:t>
            </a:r>
          </a:p>
        </p:txBody>
      </p:sp>
      <p:sp>
        <p:nvSpPr>
          <p:cNvPr id="2" name="Content Placeholder 1"/>
          <p:cNvSpPr>
            <a:spLocks noGrp="1"/>
          </p:cNvSpPr>
          <p:nvPr>
            <p:ph idx="1"/>
          </p:nvPr>
        </p:nvSpPr>
        <p:spPr>
          <a:xfrm>
            <a:off x="1522876" y="1676400"/>
            <a:ext cx="9143538" cy="3926065"/>
          </a:xfrm>
        </p:spPr>
        <p:txBody>
          <a:bodyPr>
            <a:normAutofit fontScale="92500"/>
          </a:bodyPr>
          <a:lstStyle/>
          <a:p>
            <a:pPr marL="0" marR="0" indent="0" algn="just">
              <a:lnSpc>
                <a:spcPct val="200000"/>
              </a:lnSpc>
              <a:spcBef>
                <a:spcPts val="0"/>
              </a:spcBef>
              <a:spcAft>
                <a:spcPts val="800"/>
              </a:spcAft>
              <a:buNone/>
            </a:pPr>
            <a:r>
              <a:rPr lang="en-US" sz="1400" b="1" dirty="0">
                <a:effectLst/>
                <a:latin typeface="+mj-lt"/>
                <a:ea typeface="Calibri" panose="020F0502020204030204" pitchFamily="34" charset="0"/>
                <a:cs typeface="Times New Roman" panose="02020603050405020304" pitchFamily="18" charset="0"/>
              </a:rPr>
              <a:t>The Location:</a:t>
            </a:r>
          </a:p>
          <a:p>
            <a:pPr marL="0" marR="0" indent="0" algn="just">
              <a:lnSpc>
                <a:spcPct val="200000"/>
              </a:lnSpc>
              <a:spcBef>
                <a:spcPts val="0"/>
              </a:spcBef>
              <a:spcAft>
                <a:spcPts val="800"/>
              </a:spcAft>
              <a:buNone/>
            </a:pPr>
            <a:r>
              <a:rPr lang="en-US" sz="1400" dirty="0">
                <a:effectLst/>
                <a:latin typeface="+mj-lt"/>
                <a:ea typeface="Calibri" panose="020F0502020204030204" pitchFamily="34" charset="0"/>
                <a:cs typeface="Times New Roman" panose="02020603050405020304" pitchFamily="18" charset="0"/>
              </a:rPr>
              <a:t>Scarborough may be a popular destination for brand spanking new immigrants in Canada to reside. As a result, it is one among the foremost diverse and multicultural areas within the Greater Toronto Area, being home to varied religious groups and places of worship. Although immigration has become a hot topic over the past few years with governments seeking more restrictions on immigrants and refugees, the overall trend of immigration into Canada has been increasing.</a:t>
            </a:r>
          </a:p>
          <a:p>
            <a:pPr marL="0" marR="0" indent="0" algn="just">
              <a:lnSpc>
                <a:spcPct val="200000"/>
              </a:lnSpc>
              <a:spcBef>
                <a:spcPts val="0"/>
              </a:spcBef>
              <a:spcAft>
                <a:spcPts val="800"/>
              </a:spcAft>
              <a:buNone/>
            </a:pPr>
            <a:r>
              <a:rPr lang="en-US" sz="1400" b="1" dirty="0">
                <a:effectLst/>
                <a:latin typeface="+mj-lt"/>
                <a:ea typeface="Calibri" panose="020F0502020204030204" pitchFamily="34" charset="0"/>
                <a:cs typeface="Times New Roman" panose="02020603050405020304" pitchFamily="18" charset="0"/>
              </a:rPr>
              <a:t>Foursquare API:</a:t>
            </a:r>
          </a:p>
          <a:p>
            <a:pPr marL="0" marR="0" indent="0" algn="just">
              <a:lnSpc>
                <a:spcPct val="200000"/>
              </a:lnSpc>
              <a:spcBef>
                <a:spcPts val="0"/>
              </a:spcBef>
              <a:spcAft>
                <a:spcPts val="800"/>
              </a:spcAft>
              <a:buNone/>
            </a:pPr>
            <a:r>
              <a:rPr lang="en-US" sz="1400" dirty="0">
                <a:effectLst/>
                <a:latin typeface="+mj-lt"/>
                <a:ea typeface="Calibri" panose="020F0502020204030204" pitchFamily="34" charset="0"/>
                <a:cs typeface="Times New Roman" panose="02020603050405020304" pitchFamily="18" charset="0"/>
              </a:rPr>
              <a:t>The project has extensively used the foursquare API for location data as the database has extensive data on millions of venues worldwide. The Places API offers real-time access to Foursquare’s global database of rich venue data and user content to power your location-based experiences in your app or website. </a:t>
            </a:r>
          </a:p>
        </p:txBody>
      </p:sp>
    </p:spTree>
    <p:extLst>
      <p:ext uri="{BB962C8B-B14F-4D97-AF65-F5344CB8AC3E}">
        <p14:creationId xmlns:p14="http://schemas.microsoft.com/office/powerpoint/2010/main" val="515381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Conclusion</a:t>
            </a:r>
          </a:p>
        </p:txBody>
      </p:sp>
      <p:sp>
        <p:nvSpPr>
          <p:cNvPr id="2" name="Content Placeholder 1"/>
          <p:cNvSpPr>
            <a:spLocks noGrp="1"/>
          </p:cNvSpPr>
          <p:nvPr>
            <p:ph idx="1"/>
          </p:nvPr>
        </p:nvSpPr>
        <p:spPr/>
        <p:txBody>
          <a:bodyPr>
            <a:normAutofit fontScale="77500" lnSpcReduction="20000"/>
          </a:bodyPr>
          <a:lstStyle/>
          <a:p>
            <a:pPr marL="0" marR="0" algn="just">
              <a:lnSpc>
                <a:spcPct val="200000"/>
              </a:lnSpc>
              <a:spcBef>
                <a:spcPts val="0"/>
              </a:spcBef>
              <a:spcAft>
                <a:spcPts val="800"/>
              </a:spcAft>
            </a:pPr>
            <a:r>
              <a:rPr lang="en-US" sz="1800" dirty="0">
                <a:effectLst/>
                <a:latin typeface="+mj-lt"/>
                <a:ea typeface="Calibri" panose="020F0502020204030204" pitchFamily="34" charset="0"/>
                <a:cs typeface="Times New Roman" panose="02020603050405020304" pitchFamily="18" charset="0"/>
              </a:rPr>
              <a:t>In battle of the neighborhoods, I used k-means cluster algorithm and separated the neighborhood into 10(Ten) different clusters for all the 103 different latitude and longitude that I could find on the Wikipedia page, forming groups/clusters based on common venues present near those neighborhoods. Using charts, I have presented the average house pricing and the school ratings in these neighborhoods to help the person moving to Scarborough in getting extra information that might affect his/her selection of neighborhood.</a:t>
            </a:r>
          </a:p>
          <a:p>
            <a:pPr marL="0" marR="0" algn="just">
              <a:lnSpc>
                <a:spcPct val="200000"/>
              </a:lnSpc>
              <a:spcBef>
                <a:spcPts val="0"/>
              </a:spcBef>
              <a:spcAft>
                <a:spcPts val="800"/>
              </a:spcAft>
            </a:pPr>
            <a:r>
              <a:rPr lang="en-US" sz="1800" dirty="0">
                <a:effectLst/>
                <a:latin typeface="+mj-lt"/>
                <a:ea typeface="Calibri" panose="020F0502020204030204" pitchFamily="34" charset="0"/>
                <a:cs typeface="Times New Roman" panose="02020603050405020304" pitchFamily="18" charset="0"/>
              </a:rPr>
              <a:t>It was great working on such a unique project. It helped me learn a lot in terms of how data science helps us in day to day. I have worked hard on this and I won't lie It took a lot of time but at the same time This course was worth it. All the new tools that I used here for web-scraping, geospatial data, real-live maps will help me in the future.</a:t>
            </a:r>
          </a:p>
        </p:txBody>
      </p:sp>
    </p:spTree>
    <p:extLst>
      <p:ext uri="{BB962C8B-B14F-4D97-AF65-F5344CB8AC3E}">
        <p14:creationId xmlns:p14="http://schemas.microsoft.com/office/powerpoint/2010/main" val="2819748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F0CA5-1480-47A9-BF08-EAB83EC9B3D8}"/>
              </a:ext>
            </a:extLst>
          </p:cNvPr>
          <p:cNvSpPr>
            <a:spLocks noGrp="1"/>
          </p:cNvSpPr>
          <p:nvPr>
            <p:ph type="title"/>
          </p:nvPr>
        </p:nvSpPr>
        <p:spPr>
          <a:xfrm>
            <a:off x="1522876" y="609600"/>
            <a:ext cx="9143538" cy="1066800"/>
          </a:xfrm>
        </p:spPr>
        <p:txBody>
          <a:bodyPr anchor="b">
            <a:normAutofit/>
          </a:bodyPr>
          <a:lstStyle/>
          <a:p>
            <a:r>
              <a:rPr lang="en-US" dirty="0"/>
              <a:t>Appendix</a:t>
            </a:r>
          </a:p>
        </p:txBody>
      </p:sp>
      <p:sp>
        <p:nvSpPr>
          <p:cNvPr id="6" name="TextBox 5">
            <a:extLst>
              <a:ext uri="{FF2B5EF4-FFF2-40B4-BE49-F238E27FC236}">
                <a16:creationId xmlns:a16="http://schemas.microsoft.com/office/drawing/2014/main" id="{1F61FE46-A53C-40CF-9599-5F77082D968E}"/>
              </a:ext>
            </a:extLst>
          </p:cNvPr>
          <p:cNvSpPr txBox="1"/>
          <p:nvPr/>
        </p:nvSpPr>
        <p:spPr>
          <a:xfrm>
            <a:off x="1522413" y="1904999"/>
            <a:ext cx="3505199" cy="4088921"/>
          </a:xfrm>
          <a:prstGeom prst="rect">
            <a:avLst/>
          </a:prstGeom>
        </p:spPr>
        <p:txBody>
          <a:bodyPr>
            <a:normAutofit/>
          </a:bodyPr>
          <a:lstStyle/>
          <a:p>
            <a:pPr>
              <a:spcAft>
                <a:spcPts val="600"/>
              </a:spcAft>
            </a:pPr>
            <a:r>
              <a:rPr lang="en-US" sz="2400" dirty="0"/>
              <a:t>Map of clusters (3) formed using K-means in Scarborough</a:t>
            </a:r>
          </a:p>
        </p:txBody>
      </p:sp>
      <p:pic>
        <p:nvPicPr>
          <p:cNvPr id="4" name="Content Placeholder 3">
            <a:extLst>
              <a:ext uri="{FF2B5EF4-FFF2-40B4-BE49-F238E27FC236}">
                <a16:creationId xmlns:a16="http://schemas.microsoft.com/office/drawing/2014/main" id="{4690F036-BE92-4FB0-9532-8E06F00AB729}"/>
              </a:ext>
            </a:extLst>
          </p:cNvPr>
          <p:cNvPicPr>
            <a:picLocks noGrp="1"/>
          </p:cNvPicPr>
          <p:nvPr>
            <p:ph sz="half" idx="2"/>
          </p:nvPr>
        </p:nvPicPr>
        <p:blipFill rotWithShape="1">
          <a:blip r:embed="rId2"/>
          <a:stretch/>
        </p:blipFill>
        <p:spPr bwMode="auto">
          <a:xfrm>
            <a:off x="5256212" y="762000"/>
            <a:ext cx="6553200" cy="5003318"/>
          </a:xfrm>
          <a:prstGeom prst="rect">
            <a:avLst/>
          </a:prstGeom>
          <a:noFill/>
          <a:ln>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61821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roject planning overview presentatio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12000"/>
                <a:satMod val="240000"/>
              </a:schemeClr>
              <a:schemeClr val="phClr">
                <a:tint val="98000"/>
              </a:schemeClr>
            </a:duotone>
          </a:blip>
          <a:tile tx="0" ty="0" sx="100000" sy="100000" flip="none" algn="ctr"/>
        </a:blipFill>
      </a:bgFillStyleLst>
    </a:fmtScheme>
  </a:themeElements>
  <a:objectDefaults>
    <a:spDef>
      <a:spPr>
        <a:solidFill>
          <a:schemeClr val="accent1">
            <a:lumMod val="50000"/>
          </a:schemeClr>
        </a:solidFill>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pPr>
      <a:bodyPr/>
      <a:lstStyle/>
      <a:style>
        <a:lnRef idx="1">
          <a:schemeClr val="accent1"/>
        </a:lnRef>
        <a:fillRef idx="0">
          <a:schemeClr val="accent1"/>
        </a:fillRef>
        <a:effectRef idx="0">
          <a:schemeClr val="accent1"/>
        </a:effectRef>
        <a:fontRef idx="minor">
          <a:schemeClr val="tx1"/>
        </a:fontRef>
      </a:style>
    </a:lnDef>
    <a:txDef>
      <a:spPr>
        <a:noFill/>
        <a:ln>
          <a:solidFill>
            <a:schemeClr val="accent1">
              <a:lumMod val="20000"/>
              <a:lumOff val="80000"/>
            </a:schemeClr>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Business project planning overview presentation.potx" id="{0D6D6775-FC9F-484B-A889-C0FCD86449E3}" vid="{CBE6795F-D548-4056-89FC-5BC618C494F3}"/>
    </a:ext>
  </a:extLst>
</a:theme>
</file>

<file path=ppt/theme/theme2.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713</Words>
  <Application>Microsoft Office PowerPoint</Application>
  <PresentationFormat>Custom</PresentationFormat>
  <Paragraphs>56</Paragraphs>
  <Slides>11</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Wingdings</vt:lpstr>
      <vt:lpstr>Project planning overview presentation</vt:lpstr>
      <vt:lpstr>The Battle of  Neighborhoods</vt:lpstr>
      <vt:lpstr>Agenda</vt:lpstr>
      <vt:lpstr>Introduction </vt:lpstr>
      <vt:lpstr>Data Description </vt:lpstr>
      <vt:lpstr>Map of Scarborough</vt:lpstr>
      <vt:lpstr>Methodology</vt:lpstr>
      <vt:lpstr>Results</vt:lpstr>
      <vt:lpstr>Conclusion</vt:lpstr>
      <vt:lpstr>Appendix</vt:lpstr>
      <vt:lpstr>Appendix</vt:lpstr>
      <vt:lpstr>Appendix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dc:title>
  <dc:creator>Sahil Paryani</dc:creator>
  <cp:lastModifiedBy>sahil paryani</cp:lastModifiedBy>
  <cp:revision>2</cp:revision>
  <dcterms:created xsi:type="dcterms:W3CDTF">2021-01-07T17:53:49Z</dcterms:created>
  <dcterms:modified xsi:type="dcterms:W3CDTF">2021-01-07T18:09:57Z</dcterms:modified>
</cp:coreProperties>
</file>

<file path=docProps/thumbnail.jpeg>
</file>